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060"/>
    <a:srgbClr val="EC6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FFE33-FAF1-E058-EFA2-B0E248F6A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5AE226-028C-8DEA-3691-2E21867F4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BDFD53-219E-E115-2071-BFCCAA98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8A152A-F9D9-B58E-8677-F157ADED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4EFC41-3F65-BC20-E13A-0E020F1F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85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28E6F-E13A-EA65-7CED-E02337C7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F90B6E-9FD9-36A3-C2B8-C81F6F9AE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330207-6AED-6429-2B06-7045A444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0A3D8E-8612-8BE7-FF69-24ECDA7B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1F5E77-C5DD-8265-72B4-090518E8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15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C4D829-D772-0BF1-0B96-482ED72B9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66D227-1054-E243-E16B-4B2AD9CBF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A837F2-E116-BC2F-9591-50B846F6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F6A1C8-FE2C-EE3C-2E2A-A112A3A3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235B1A-4E9A-09B7-0BA1-0D42A481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33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8086A-9A3F-2AC5-54F9-80008CD4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B7241D-13CC-7F45-CCD1-34A11FAE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FED1E5-A7A8-3FF4-BB3D-F0C51AAA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EAEBBE-BD15-C3D2-8080-5E8E41F3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E6370B-4C1C-F48F-5706-18F315AD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81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1BF47-8271-EEED-3ADE-22010EA9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1E1743-45D7-3A43-CBDD-783FBBA7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6D708C-65C5-2431-DBCE-F4A8F340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DB5171-C5B2-6CEE-8045-9BB758FD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253584-F26E-D15A-6208-A0A8F8F0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34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6E0E1-F578-3457-3397-62199F4F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01974F-44FB-2C21-7E15-2DFF8E05A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5B3BDA-9340-3C4A-F144-A57259668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D8176E-6333-F801-24A6-3A83BE4D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18BF21-FDB1-C462-A58D-23E4FCD6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C681CA-DFEC-61C9-ED00-1A908294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5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CB9B0-5394-43A0-5447-66A615AE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4FE106-5507-4463-8100-90A907DE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398353-4507-8C2E-70F1-7C9CEDE3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69FBC1-6AA4-C8E5-4E6E-9F9E3EEC0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2AFC5C-4D75-E399-B7BE-265C1B821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B048E6-F9B9-CAFD-99AE-5C3A2B7A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C6C388-A492-C8F2-108C-472E8BAE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E2A3CB-7B32-D3EC-450B-6661AB72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42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982F8-83DE-7152-0A81-EAFEE646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555E2E-85EC-F442-BCF4-ABC650D8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4E67E5-77C3-C006-5C03-D8FBB6C1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9C0692-CD6B-B387-144B-0124F68D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99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9D897C-F1CC-4EB1-CE5A-5D63FBE2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BE693D-A68C-9810-BF72-50BE1D22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5AA876-3FF9-1727-74A6-B82B3A30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7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A3B35-52E6-6DF9-A596-FD6057A6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F74BCB-CD19-8AA7-D7E3-D0D1865F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01E311-EFE2-663E-B184-49B08912C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A9E19B-CB9C-D476-94D6-5F02F107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52C0D8-D558-2AEA-0E30-7A7285AE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08ACEC-870B-6A49-B646-F38E678B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3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03C13-BC50-11E6-B468-60D2DD19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8C71F89-A9C6-E04A-9073-0ECF78EDB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3E6910-A485-54AA-3B52-ED0F1BEE6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9F9672-6D9B-85EC-CCAC-7D66E9BB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C0FEE2-0B18-847E-3255-A7DA0CD0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197C0C-6638-03B8-3A76-1A1CB88D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88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707E4BA-5B32-0D30-4F0D-07891A29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CBCED3-A19E-8AE1-3F59-A9D28FE2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276EC8-6617-9ED5-F931-D5ADCE4F1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5359-B737-4EE3-A876-65745FF53CFF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7C44CA-9AF4-4AAF-1B3E-41B20D0FB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DBEE76-5D19-42C7-1A03-72504FD05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4D8BE-553A-4C8F-9F86-E3F023E2B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35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3.jpe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6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8.jpeg"/><Relationship Id="rId5" Type="http://schemas.openxmlformats.org/officeDocument/2006/relationships/image" Target="../media/image5.jpeg"/><Relationship Id="rId10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42AB690-40B3-A67E-EDF9-71458FA1A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4973" y="5257800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86162F-040E-F7EF-B192-6463C5F695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>
                <a:solidFill>
                  <a:srgbClr val="E26060"/>
                </a:solidFill>
                <a:latin typeface="+mn-lt"/>
              </a:rPr>
              <a:t>Sdružení Roztoč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168C07-8897-B5A0-D91F-5753BEC3B3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>
                <a:solidFill>
                  <a:srgbClr val="E26060"/>
                </a:solidFill>
              </a:rPr>
              <a:t>Kolotoč </a:t>
            </a:r>
            <a:r>
              <a:rPr lang="cs-CZ" sz="4400">
                <a:solidFill>
                  <a:srgbClr val="E26060"/>
                </a:solidFill>
                <a:ea typeface="Microsoft YaHei" panose="020B0503020204020204" pitchFamily="34" charset="-122"/>
              </a:rPr>
              <a:t>života</a:t>
            </a:r>
            <a:r>
              <a:rPr lang="cs-CZ" sz="4400">
                <a:solidFill>
                  <a:srgbClr val="E26060"/>
                </a:solidFill>
              </a:rPr>
              <a:t>, kultury a tradic. </a:t>
            </a:r>
            <a:endParaRPr lang="cs-CZ" sz="4400" dirty="0">
              <a:solidFill>
                <a:srgbClr val="E26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32BA04-612E-6D7F-FF16-77D2CBA47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963"/>
            <a:ext cx="3102429" cy="31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8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4411F749-5280-18DA-8EB7-0145609C7643}"/>
              </a:ext>
            </a:extLst>
          </p:cNvPr>
          <p:cNvGrpSpPr/>
          <p:nvPr/>
        </p:nvGrpSpPr>
        <p:grpSpPr>
          <a:xfrm>
            <a:off x="11258003" y="-1"/>
            <a:ext cx="933997" cy="5376274"/>
            <a:chOff x="11258003" y="-1"/>
            <a:chExt cx="933997" cy="53762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A0DB2F-0EF7-A02A-1D4D-C3D9B7222C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3973517"/>
              <a:ext cx="484880" cy="539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8A030880-22B3-2A50-0B83-EF6899821D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1" y="4395490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3388ECDD-6861-1D93-5BC3-0C2C0DD60C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4858669"/>
              <a:ext cx="484880" cy="51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DBB4D57-D35D-FFB7-4113-EAB57BC84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8003" y="336181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94C539D4-971E-EE85-8510-696AAAD351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0" y="-1"/>
              <a:ext cx="560525" cy="51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F899CFCE-1F16-27EB-22A1-0C84CB140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73140" y="2411641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878E17B-07CA-E8D0-3E28-A35E4F1112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82819" y="1802974"/>
              <a:ext cx="509181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5AAD632-B93F-27DE-77CE-378CB0D98A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25355" y="106413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7BFF4AA-EC9D-C33E-3293-850463CCA1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64234" y="437847"/>
              <a:ext cx="527766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E177F0E-D907-C329-B388-151305F1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26060"/>
                </a:solidFill>
                <a:latin typeface="+mn-lt"/>
              </a:rPr>
              <a:t>Roztoč se s Roztočem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8A1950-F791-A543-7284-691D97D44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4168" y="5315063"/>
            <a:ext cx="1507671" cy="15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A601921-2155-2C0E-D0EB-304BE0684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74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E26060"/>
                </a:solidFill>
              </a:rPr>
              <a:t>Toho času „zapsaný </a:t>
            </a:r>
            <a:r>
              <a:rPr lang="cs-CZ" dirty="0" err="1">
                <a:solidFill>
                  <a:srgbClr val="E26060"/>
                </a:solidFill>
              </a:rPr>
              <a:t>spolek“založený</a:t>
            </a:r>
            <a:r>
              <a:rPr lang="cs-CZ" dirty="0">
                <a:solidFill>
                  <a:srgbClr val="E26060"/>
                </a:solidFill>
              </a:rPr>
              <a:t> 1997, cca 450 členů z řad dětí i dospělých bydlících v Roztokách u Prahy a okolí. </a:t>
            </a:r>
          </a:p>
          <a:p>
            <a:r>
              <a:rPr lang="cs-CZ" dirty="0">
                <a:solidFill>
                  <a:srgbClr val="E26060"/>
                </a:solidFill>
              </a:rPr>
              <a:t>Provozujeme více jak 50 kroužků a kurzů.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>
                <a:solidFill>
                  <a:srgbClr val="E26060"/>
                </a:solidFill>
              </a:rPr>
              <a:t>Pořádáme kulturní slavnosti 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E26060"/>
                </a:solidFill>
              </a:rPr>
              <a:t>realizujeme drobné projekty v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E26060"/>
                </a:solidFill>
              </a:rPr>
              <a:t>oblasti vzdělávání, veřejného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E26060"/>
                </a:solidFill>
              </a:rPr>
              <a:t>prostoru apod.</a:t>
            </a:r>
          </a:p>
          <a:p>
            <a:r>
              <a:rPr lang="cs-CZ" dirty="0">
                <a:solidFill>
                  <a:srgbClr val="E26060"/>
                </a:solidFill>
              </a:rPr>
              <a:t>Zřizujeme základní školu. </a:t>
            </a:r>
          </a:p>
          <a:p>
            <a:r>
              <a:rPr lang="cs-CZ" dirty="0">
                <a:solidFill>
                  <a:srgbClr val="E26060"/>
                </a:solidFill>
              </a:rPr>
              <a:t>Naším cílem, je aby se nám </a:t>
            </a:r>
          </a:p>
          <a:p>
            <a:pPr marL="0" indent="0">
              <a:buNone/>
            </a:pPr>
            <a:r>
              <a:rPr lang="cs-CZ" dirty="0">
                <a:solidFill>
                  <a:srgbClr val="E26060"/>
                </a:solidFill>
              </a:rPr>
              <a:t>v Roztokách dobře žilo.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6665EF3-32CC-5B09-DD48-033134A65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4560" y="3974005"/>
            <a:ext cx="332480" cy="5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D65AE8E-9A44-AAF6-5626-277B1B3B4FA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755" y="3173891"/>
            <a:ext cx="4711209" cy="31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721C0-3E36-7491-8C75-629C09D15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3247C3F5-D88C-DAB0-A24F-6DC6E3B1AEB9}"/>
              </a:ext>
            </a:extLst>
          </p:cNvPr>
          <p:cNvGrpSpPr/>
          <p:nvPr/>
        </p:nvGrpSpPr>
        <p:grpSpPr>
          <a:xfrm>
            <a:off x="11258003" y="-1"/>
            <a:ext cx="933997" cy="5376274"/>
            <a:chOff x="11258003" y="-1"/>
            <a:chExt cx="933997" cy="53762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A333E8-8A9D-0141-2E0F-21390ECC85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3973517"/>
              <a:ext cx="484880" cy="539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E0DFC73-957A-3EB8-21E5-8B5EB10423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1" y="4395490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6B1EE86-F1C1-26AC-55DE-4DF11724D5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4858669"/>
              <a:ext cx="484880" cy="51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8818C499-5DE5-A22F-DFD2-504C0C8B9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8003" y="336181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E0FAB130-C37C-468A-2739-A691C98290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0" y="-1"/>
              <a:ext cx="560525" cy="51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B5D1C492-1EBA-E115-3CBB-038A0F378A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73140" y="2411641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0D34B23A-2652-E9EB-1817-8AE917A6D2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82819" y="1802974"/>
              <a:ext cx="509181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5F087704-03F7-9BB5-DAC1-549DB79051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25355" y="106413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C3957A34-30E5-78AE-827D-B24B07CA8B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64234" y="437847"/>
              <a:ext cx="527766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E4BA989-39B2-7725-E1F4-C7E26DE9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26060"/>
                </a:solidFill>
                <a:latin typeface="+mn-lt"/>
              </a:rPr>
              <a:t>Neformální vzdělávání  - naše základy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60B669-493B-8C99-C3A1-6CD2D106F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4168" y="5315063"/>
            <a:ext cx="1507671" cy="15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29E5011-4573-A0B0-3B99-D120D57E1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74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E26060"/>
                </a:solidFill>
              </a:rPr>
              <a:t>V 5 ateliérech provozujeme kroužky </a:t>
            </a:r>
          </a:p>
          <a:p>
            <a:pPr marL="0" indent="0">
              <a:buNone/>
            </a:pPr>
            <a:r>
              <a:rPr lang="cs-CZ" dirty="0">
                <a:solidFill>
                  <a:srgbClr val="E26060"/>
                </a:solidFill>
              </a:rPr>
              <a:t>pro cca 350 dětí a 80 dospělých</a:t>
            </a:r>
          </a:p>
          <a:p>
            <a:pPr marL="0" indent="0">
              <a:buNone/>
            </a:pPr>
            <a:r>
              <a:rPr lang="cs-CZ" dirty="0">
                <a:solidFill>
                  <a:srgbClr val="E26060"/>
                </a:solidFill>
              </a:rPr>
              <a:t> týdně. </a:t>
            </a:r>
          </a:p>
          <a:p>
            <a:pPr lvl="1"/>
            <a:r>
              <a:rPr lang="cs-CZ" dirty="0">
                <a:solidFill>
                  <a:srgbClr val="E26060"/>
                </a:solidFill>
              </a:rPr>
              <a:t>výtvarné </a:t>
            </a:r>
          </a:p>
          <a:p>
            <a:pPr lvl="1"/>
            <a:r>
              <a:rPr lang="cs-CZ" dirty="0">
                <a:solidFill>
                  <a:srgbClr val="E26060"/>
                </a:solidFill>
              </a:rPr>
              <a:t>dramatické </a:t>
            </a:r>
          </a:p>
          <a:p>
            <a:pPr lvl="1"/>
            <a:r>
              <a:rPr lang="cs-CZ" dirty="0">
                <a:solidFill>
                  <a:srgbClr val="E26060"/>
                </a:solidFill>
              </a:rPr>
              <a:t>pohybové /taneční</a:t>
            </a:r>
          </a:p>
          <a:p>
            <a:pPr lvl="1"/>
            <a:r>
              <a:rPr lang="cs-CZ" dirty="0">
                <a:solidFill>
                  <a:srgbClr val="E26060"/>
                </a:solidFill>
              </a:rPr>
              <a:t>řemeslné </a:t>
            </a:r>
          </a:p>
          <a:p>
            <a:pPr lvl="1"/>
            <a:r>
              <a:rPr lang="cs-CZ" dirty="0">
                <a:solidFill>
                  <a:srgbClr val="E26060"/>
                </a:solidFill>
              </a:rPr>
              <a:t>další např. animace a tvořivé psaní </a:t>
            </a:r>
            <a:endParaRPr lang="cs-CZ" sz="2800" dirty="0">
              <a:solidFill>
                <a:srgbClr val="E26060"/>
              </a:solidFill>
            </a:endParaRPr>
          </a:p>
          <a:p>
            <a:r>
              <a:rPr lang="cs-CZ" dirty="0">
                <a:solidFill>
                  <a:srgbClr val="E26060"/>
                </a:solidFill>
              </a:rPr>
              <a:t>O prázdninách pořádáme pobytový tábor a několik příměstských táborů.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349A3CC-8C36-7677-855E-EE02E5211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4560" y="3974005"/>
            <a:ext cx="332480" cy="5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DA47220-CF0B-DC4D-FDDB-D155ED6C320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323" y="1449670"/>
            <a:ext cx="4960040" cy="330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0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2DA0A-4EE9-B33D-3A47-8B64A356E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9A24301-1F1E-95BA-7C60-0A4B5720AFD0}"/>
              </a:ext>
            </a:extLst>
          </p:cNvPr>
          <p:cNvGrpSpPr/>
          <p:nvPr/>
        </p:nvGrpSpPr>
        <p:grpSpPr>
          <a:xfrm>
            <a:off x="11258003" y="-1"/>
            <a:ext cx="933997" cy="5376274"/>
            <a:chOff x="11258003" y="-1"/>
            <a:chExt cx="933997" cy="53762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4280C0-2054-5631-7111-62DF710C2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3973517"/>
              <a:ext cx="484880" cy="539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3C763414-6455-AD2C-3523-97611AA57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1" y="4395490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1F98254A-8D03-5388-50F9-6CD2008443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4858669"/>
              <a:ext cx="484880" cy="51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87C2ED0-D013-3612-2155-03D25AA705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8003" y="336181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9A698ECC-020D-0AC9-2B88-6E0AB7D215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0" y="-1"/>
              <a:ext cx="560525" cy="51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0D2FE0F4-DF58-6177-A1E0-6EB46C7F3C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73140" y="2411641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D1CC1C11-3755-7DD4-614A-DF1BEFF102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82819" y="1802974"/>
              <a:ext cx="509181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E5A4D5-D0D2-3D2A-1703-09E01C3177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25355" y="106413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1AD3AAA4-68AD-0CA2-589A-61C0A9A238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64234" y="437847"/>
              <a:ext cx="527766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FB4E7AE-4986-8B7B-E5AA-02C8BBD3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26060"/>
                </a:solidFill>
                <a:latin typeface="+mn-lt"/>
              </a:rPr>
              <a:t>Akce pro komunitu i veřejnost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DB8999-5307-0AA2-12F3-FB37FCD2B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4168" y="5315063"/>
            <a:ext cx="1507671" cy="15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D03C4FF-8664-B340-E544-BAFB600A0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742"/>
            <a:ext cx="10515600" cy="108690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26060"/>
                </a:solidFill>
              </a:rPr>
              <a:t>Během roku realizujeme cca 20 menších či větších  kulturních či vzdělávacích akcí. 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B1BAD0D-5E5E-184F-FCF2-A5540D88A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4560" y="3974005"/>
            <a:ext cx="332480" cy="5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81E946C-CBE4-2FDE-8024-C1FFFD42977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260" y="2995054"/>
            <a:ext cx="5246732" cy="3497821"/>
          </a:xfrm>
          <a:prstGeom prst="rect">
            <a:avLst/>
          </a:prstGeom>
        </p:spPr>
      </p:pic>
      <p:sp>
        <p:nvSpPr>
          <p:cNvPr id="3" name="Zástupný obsah 6">
            <a:extLst>
              <a:ext uri="{FF2B5EF4-FFF2-40B4-BE49-F238E27FC236}">
                <a16:creationId xmlns:a16="http://schemas.microsoft.com/office/drawing/2014/main" id="{761D6A3D-CE63-13D8-9F42-3BF573B90D78}"/>
              </a:ext>
            </a:extLst>
          </p:cNvPr>
          <p:cNvSpPr txBox="1">
            <a:spLocks/>
          </p:cNvSpPr>
          <p:nvPr/>
        </p:nvSpPr>
        <p:spPr>
          <a:xfrm>
            <a:off x="6433850" y="3361820"/>
            <a:ext cx="4472043" cy="3192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E26060"/>
                </a:solidFill>
              </a:rPr>
              <a:t>Snažíme se kombinovat místní kultura a inspiraci s pozvanými umělci. </a:t>
            </a:r>
          </a:p>
          <a:p>
            <a:r>
              <a:rPr lang="cs-CZ" dirty="0">
                <a:solidFill>
                  <a:srgbClr val="E26060"/>
                </a:solidFill>
              </a:rPr>
              <a:t>Naše akce stojí na dobrovolnících a nekomerčnosti. </a:t>
            </a:r>
          </a:p>
        </p:txBody>
      </p:sp>
    </p:spTree>
    <p:extLst>
      <p:ext uri="{BB962C8B-B14F-4D97-AF65-F5344CB8AC3E}">
        <p14:creationId xmlns:p14="http://schemas.microsoft.com/office/powerpoint/2010/main" val="251668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AFDF4-77FE-C758-4518-C9E48CE2A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4794B80-153D-278D-6FF2-438A0F5DC3EE}"/>
              </a:ext>
            </a:extLst>
          </p:cNvPr>
          <p:cNvGrpSpPr/>
          <p:nvPr/>
        </p:nvGrpSpPr>
        <p:grpSpPr>
          <a:xfrm>
            <a:off x="11258003" y="-1"/>
            <a:ext cx="933997" cy="5376274"/>
            <a:chOff x="11258003" y="-1"/>
            <a:chExt cx="933997" cy="53762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35777A-A32B-2584-1FEB-64AF378F6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3973517"/>
              <a:ext cx="484880" cy="539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26881FD9-E310-7751-D937-084273A0AA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1" y="4395490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DB028807-733C-CDD1-FFCE-1AAA9ACD7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4858669"/>
              <a:ext cx="484880" cy="51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7910870-CF68-9ACE-E084-E03BCD707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8003" y="336181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0B53B0F8-C6B4-BC49-0104-D458BD1B4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0" y="-1"/>
              <a:ext cx="560525" cy="51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D01FC1A2-A5BA-A28E-3116-214E741DC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73140" y="2411641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418D4A96-006D-8202-3087-BE4F53FBDE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82819" y="1802974"/>
              <a:ext cx="509181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DDFD092B-85A8-9F2C-D247-81B24F79B8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25355" y="106413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89A03451-E30E-1DC3-CF96-651245B01E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64234" y="437847"/>
              <a:ext cx="527766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4DE369A-E015-C95D-6E22-6AA602BC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26060"/>
                </a:solidFill>
                <a:latin typeface="+mn-lt"/>
              </a:rPr>
              <a:t>Roztocký masopust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95843A-C2E9-81F5-8D1B-6F315BE07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4168" y="5315063"/>
            <a:ext cx="1507671" cy="15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7962D95-C0B9-D553-9EC5-369A14FE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741"/>
            <a:ext cx="10515600" cy="235674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26060"/>
                </a:solidFill>
              </a:rPr>
              <a:t>Největší kulturní akce během roku.</a:t>
            </a:r>
          </a:p>
          <a:p>
            <a:r>
              <a:rPr lang="cs-CZ" dirty="0">
                <a:solidFill>
                  <a:srgbClr val="E26060"/>
                </a:solidFill>
              </a:rPr>
              <a:t>Přerůstá hranice našeho města </a:t>
            </a:r>
          </a:p>
          <a:p>
            <a:pPr marL="0" indent="0">
              <a:buNone/>
            </a:pPr>
            <a:r>
              <a:rPr lang="cs-CZ" dirty="0">
                <a:solidFill>
                  <a:srgbClr val="E26060"/>
                </a:solidFill>
              </a:rPr>
              <a:t>i komunity.</a:t>
            </a:r>
          </a:p>
          <a:p>
            <a:pPr marL="0" indent="0">
              <a:buNone/>
            </a:pPr>
            <a:endParaRPr lang="cs-CZ" dirty="0">
              <a:solidFill>
                <a:srgbClr val="E26060"/>
              </a:solidFill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01F9678F-70C8-6F66-B485-05B148808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4560" y="3974005"/>
            <a:ext cx="332480" cy="5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FD6DD6E-05B0-D165-D819-243F0701C5A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838" y="374034"/>
            <a:ext cx="4472043" cy="29813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C650DC-F030-DC2E-C627-BAC3D0C1552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436" y="3596185"/>
            <a:ext cx="4472043" cy="298136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33D010D-D7AD-8697-A058-81E3716D90E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839" y="3596185"/>
            <a:ext cx="4472043" cy="29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6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92BB6-9120-0096-1E1B-773F31342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3B5CCAD-5191-4EC8-9265-66668F4380B9}"/>
              </a:ext>
            </a:extLst>
          </p:cNvPr>
          <p:cNvGrpSpPr/>
          <p:nvPr/>
        </p:nvGrpSpPr>
        <p:grpSpPr>
          <a:xfrm>
            <a:off x="11258003" y="-1"/>
            <a:ext cx="933997" cy="5376274"/>
            <a:chOff x="11258003" y="-1"/>
            <a:chExt cx="933997" cy="53762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059481-6730-D194-D698-0A6B7D9E3E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3973517"/>
              <a:ext cx="484880" cy="539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DAA7CC7D-6126-319E-556B-AA9A3AA841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1" y="4395490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D1F68A4-5D71-38EA-6123-C3FA597D6A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4858669"/>
              <a:ext cx="484880" cy="51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C0D4335A-F85F-1A76-E65A-A6D7FF118C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8003" y="336181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C1DEAE4E-3954-D403-EF38-A1413152C5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0" y="-1"/>
              <a:ext cx="560525" cy="51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27647801-9371-EED0-0F28-E2CEC74FF0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73140" y="2411641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495D9E36-9A51-77EE-192B-A07E610757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82819" y="1802974"/>
              <a:ext cx="509181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F66F35F4-FD61-3D61-3FBC-9B5197DC68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25355" y="106413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4AF38124-0A35-38F8-5225-F4D4C92137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64234" y="437847"/>
              <a:ext cx="527766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4590E71-A923-1BEB-E6A2-C04807B0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26060"/>
                </a:solidFill>
                <a:latin typeface="+mn-lt"/>
              </a:rPr>
              <a:t>Klíčem je vzdělávání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DB7F19-3D15-9536-18FD-29ACEC666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4168" y="5315063"/>
            <a:ext cx="1507671" cy="15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8CAF35F-A003-923E-AE85-32CA622F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741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26060"/>
                </a:solidFill>
              </a:rPr>
              <a:t>V roce 2021 jsme spoluzaložili základní  </a:t>
            </a:r>
          </a:p>
          <a:p>
            <a:pPr marL="0" indent="0">
              <a:buNone/>
            </a:pPr>
            <a:r>
              <a:rPr lang="cs-CZ" dirty="0">
                <a:solidFill>
                  <a:srgbClr val="E26060"/>
                </a:solidFill>
              </a:rPr>
              <a:t>školu Sedmihlásek. </a:t>
            </a:r>
          </a:p>
          <a:p>
            <a:r>
              <a:rPr lang="cs-CZ" dirty="0">
                <a:solidFill>
                  <a:srgbClr val="E26060"/>
                </a:solidFill>
              </a:rPr>
              <a:t>V letošním roce již 4 třídy a cca 70 dětí. </a:t>
            </a:r>
          </a:p>
          <a:p>
            <a:r>
              <a:rPr lang="cs-CZ" dirty="0">
                <a:solidFill>
                  <a:srgbClr val="E26060"/>
                </a:solidFill>
              </a:rPr>
              <a:t>Možnost doplnění formálního a </a:t>
            </a:r>
          </a:p>
          <a:p>
            <a:pPr marL="0" indent="0">
              <a:buNone/>
            </a:pPr>
            <a:r>
              <a:rPr lang="cs-CZ" dirty="0">
                <a:solidFill>
                  <a:srgbClr val="E26060"/>
                </a:solidFill>
              </a:rPr>
              <a:t> neformálního vzdělávání. </a:t>
            </a:r>
          </a:p>
          <a:p>
            <a:r>
              <a:rPr lang="cs-CZ" dirty="0">
                <a:solidFill>
                  <a:srgbClr val="E26060"/>
                </a:solidFill>
              </a:rPr>
              <a:t>Důraz na měkké dovednosti. </a:t>
            </a:r>
          </a:p>
          <a:p>
            <a:r>
              <a:rPr lang="cs-CZ" dirty="0">
                <a:solidFill>
                  <a:srgbClr val="E26060"/>
                </a:solidFill>
              </a:rPr>
              <a:t>Propojování projektové a předmětové výuky.</a:t>
            </a:r>
          </a:p>
          <a:p>
            <a:r>
              <a:rPr lang="cs-CZ" dirty="0">
                <a:solidFill>
                  <a:srgbClr val="E26060"/>
                </a:solidFill>
              </a:rPr>
              <a:t>Komunitní rozměr školy. </a:t>
            </a:r>
          </a:p>
          <a:p>
            <a:endParaRPr lang="cs-CZ" dirty="0">
              <a:solidFill>
                <a:srgbClr val="E26060"/>
              </a:solidFill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E3E725F-7A71-EA77-E6F7-71E010B87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4560" y="3974005"/>
            <a:ext cx="332480" cy="5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9C5478E-A43D-16BD-7433-0F3ED046915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32160" y="1489527"/>
            <a:ext cx="3471538" cy="34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8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47145-1DB0-B2A6-56ED-8F0C1B6C3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46781C2-359D-B3ED-622D-9A9F2B77C062}"/>
              </a:ext>
            </a:extLst>
          </p:cNvPr>
          <p:cNvGrpSpPr/>
          <p:nvPr/>
        </p:nvGrpSpPr>
        <p:grpSpPr>
          <a:xfrm>
            <a:off x="11258003" y="-1"/>
            <a:ext cx="933997" cy="5376274"/>
            <a:chOff x="11258003" y="-1"/>
            <a:chExt cx="933997" cy="53762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2CBF07-0772-1DE1-43E1-96F3DB4505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3973517"/>
              <a:ext cx="484880" cy="539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09B7B00C-9228-EA1A-4ABE-4588C6D6D3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1" y="4395490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918362B3-139B-01CF-8954-43A45FDF75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4858669"/>
              <a:ext cx="484880" cy="51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EB4D397A-5C7A-0080-117F-4B031C789E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8003" y="336181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426FF052-813B-3462-AE61-85340BEFAF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0" y="-1"/>
              <a:ext cx="560525" cy="51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899F0F7-C8D0-39A0-E368-C9AE0C9979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73140" y="2411641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FCAE3B64-6D21-707D-88FF-C73701D56C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82819" y="1802974"/>
              <a:ext cx="509181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21B0D2D9-C715-672D-17F3-A073BC4F60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25355" y="106413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29253E3A-838E-89AF-B785-C791172105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64234" y="437847"/>
              <a:ext cx="527766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825EF48-B967-B1F5-4C78-BD1A8AD9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26060"/>
                </a:solidFill>
                <a:latin typeface="+mn-lt"/>
              </a:rPr>
              <a:t>Co za tím stojí?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66FA45-F2D2-82C2-937E-4057501EF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4168" y="5315063"/>
            <a:ext cx="1507671" cy="15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1C44D57-EE00-6E03-5948-A289D5EC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74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E26060"/>
                </a:solidFill>
              </a:rPr>
              <a:t>Náš obrat je cca 5 mil Kč ročně. </a:t>
            </a:r>
          </a:p>
          <a:p>
            <a:r>
              <a:rPr lang="cs-CZ" dirty="0">
                <a:solidFill>
                  <a:srgbClr val="E26060"/>
                </a:solidFill>
              </a:rPr>
              <a:t>Cca ½ jsou příjmy z kroužků, ⅓ jsou </a:t>
            </a:r>
          </a:p>
          <a:p>
            <a:pPr marL="0" indent="0">
              <a:buNone/>
            </a:pPr>
            <a:r>
              <a:rPr lang="cs-CZ" dirty="0">
                <a:solidFill>
                  <a:srgbClr val="E26060"/>
                </a:solidFill>
              </a:rPr>
              <a:t>dotace a zbytek dary  drobných dárců a </a:t>
            </a:r>
          </a:p>
          <a:p>
            <a:pPr marL="0" indent="0">
              <a:buNone/>
            </a:pPr>
            <a:r>
              <a:rPr lang="cs-CZ" dirty="0">
                <a:solidFill>
                  <a:srgbClr val="E26060"/>
                </a:solidFill>
              </a:rPr>
              <a:t>firem. </a:t>
            </a:r>
          </a:p>
          <a:p>
            <a:r>
              <a:rPr lang="cs-CZ" dirty="0">
                <a:solidFill>
                  <a:srgbClr val="E26060"/>
                </a:solidFill>
              </a:rPr>
              <a:t>Podporuje nás město levnými pronájmy </a:t>
            </a:r>
          </a:p>
          <a:p>
            <a:pPr marL="0" indent="0">
              <a:buNone/>
            </a:pPr>
            <a:r>
              <a:rPr lang="cs-CZ" dirty="0">
                <a:solidFill>
                  <a:srgbClr val="E26060"/>
                </a:solidFill>
              </a:rPr>
              <a:t> a formou spolkových grantů. </a:t>
            </a:r>
          </a:p>
          <a:p>
            <a:r>
              <a:rPr lang="cs-CZ" dirty="0">
                <a:solidFill>
                  <a:srgbClr val="E26060"/>
                </a:solidFill>
              </a:rPr>
              <a:t>Máme dlouhodobou podporu MŠMT a pravidelně žádáme kraj a SFK. </a:t>
            </a:r>
          </a:p>
          <a:p>
            <a:r>
              <a:rPr lang="cs-CZ" dirty="0">
                <a:solidFill>
                  <a:srgbClr val="E26060"/>
                </a:solidFill>
              </a:rPr>
              <a:t>Provoz obhospodařuje cca 1,5 úvazku kancelářského týmu. </a:t>
            </a:r>
          </a:p>
          <a:p>
            <a:r>
              <a:rPr lang="cs-CZ" dirty="0">
                <a:solidFill>
                  <a:srgbClr val="E26060"/>
                </a:solidFill>
              </a:rPr>
              <a:t>Stojíme na místní komunitě.  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A8848C9-4CEE-EDBD-1152-978251B92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4560" y="3974005"/>
            <a:ext cx="332480" cy="5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44DEB2A-79D0-A336-6208-B34B96CD8DA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311" y="1409827"/>
            <a:ext cx="4472044" cy="29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DBE51-E56C-4B8C-0FE0-BA2DCECB9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86920B3-A26F-7E8A-3E2A-4ACEC0D771BE}"/>
              </a:ext>
            </a:extLst>
          </p:cNvPr>
          <p:cNvGrpSpPr/>
          <p:nvPr/>
        </p:nvGrpSpPr>
        <p:grpSpPr>
          <a:xfrm>
            <a:off x="11258003" y="-1"/>
            <a:ext cx="933997" cy="5376274"/>
            <a:chOff x="11258003" y="-1"/>
            <a:chExt cx="933997" cy="53762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6E5EF4-54F0-2337-0ED4-B3D38A7A65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3973517"/>
              <a:ext cx="484880" cy="539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A36CE25D-9376-5B86-8246-352090CBD0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1" y="4395490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9DA7D78-EF15-1892-1B4E-A254FE9DB3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02160" y="4858669"/>
              <a:ext cx="484880" cy="51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F7A41E18-5FA2-D4EE-1493-2EAA0CDB85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8003" y="336181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B39C5CC-1579-6D21-40D6-67CACA5E11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92480" y="-1"/>
              <a:ext cx="560525" cy="51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575481CE-0404-A2D6-916D-318B120E4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373140" y="2411641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AC7A7AF2-3E0A-E77A-E689-7DF58D732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82819" y="1802974"/>
              <a:ext cx="509181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2C2FE93-673E-4753-FAE1-79C8A78D2C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25355" y="1064139"/>
              <a:ext cx="619358" cy="69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CD694297-91A3-2F78-9065-6B1444FE0E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64234" y="437847"/>
              <a:ext cx="527766" cy="53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BF4FD9E-3FE6-73FF-F435-4C042383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E26060"/>
                </a:solidFill>
                <a:latin typeface="+mn-lt"/>
              </a:rPr>
              <a:t>Aby se nám dobře žilo…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6692DD-B7E8-DDEC-8AB7-F4B3785DC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4168" y="5315063"/>
            <a:ext cx="1507671" cy="15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783B7E-2D76-A0C2-43CB-D9A572C3B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8741"/>
            <a:ext cx="10669419" cy="235674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26060"/>
                </a:solidFill>
              </a:rPr>
              <a:t>Děláme to protože nás to baví. </a:t>
            </a:r>
          </a:p>
          <a:p>
            <a:r>
              <a:rPr lang="cs-CZ" dirty="0">
                <a:solidFill>
                  <a:srgbClr val="E26060"/>
                </a:solidFill>
              </a:rPr>
              <a:t>Děláme to protože je vidět, že to přináší užitek. </a:t>
            </a:r>
          </a:p>
          <a:p>
            <a:r>
              <a:rPr lang="cs-CZ" dirty="0">
                <a:solidFill>
                  <a:srgbClr val="E26060"/>
                </a:solidFill>
              </a:rPr>
              <a:t>Děláme to protože to pomáhá lidem, aby se nám v Roztokách lépe žilo. 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5B760E5-8391-1DBC-F6D4-A2411AF8C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4560" y="3974005"/>
            <a:ext cx="332480" cy="5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5E550320-894C-8E90-E85E-776E3D061D3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600150"/>
            <a:ext cx="4472043" cy="297343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E6ADC4E-7D09-D7DB-A98C-4C658E11458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514" y="3609766"/>
            <a:ext cx="4469015" cy="29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FDA763-9BE6-5517-8C76-27BB49405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83DC92F-378E-FA4F-F553-9994D0D99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658" y="386258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91F8FE-8115-E14E-1416-7408E9C75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cs-CZ" sz="2400" dirty="0">
                <a:solidFill>
                  <a:srgbClr val="E26060"/>
                </a:solidFill>
                <a:latin typeface="+mn-lt"/>
              </a:rPr>
            </a:br>
            <a:r>
              <a:rPr lang="cs-CZ" sz="4000" dirty="0">
                <a:solidFill>
                  <a:srgbClr val="E26060"/>
                </a:solidFill>
                <a:latin typeface="+mn-lt"/>
              </a:rPr>
              <a:t>Děkuji za pozornost</a:t>
            </a:r>
            <a:br>
              <a:rPr lang="cs-CZ" sz="2400" dirty="0">
                <a:solidFill>
                  <a:srgbClr val="E26060"/>
                </a:solidFill>
                <a:latin typeface="+mn-lt"/>
              </a:rPr>
            </a:br>
            <a:br>
              <a:rPr lang="cs-CZ" sz="7200" dirty="0">
                <a:solidFill>
                  <a:srgbClr val="E26060"/>
                </a:solidFill>
                <a:latin typeface="+mn-lt"/>
              </a:rPr>
            </a:br>
            <a:r>
              <a:rPr lang="cs-CZ" dirty="0">
                <a:solidFill>
                  <a:srgbClr val="E26060"/>
                </a:solidFill>
                <a:latin typeface="+mn-lt"/>
              </a:rPr>
              <a:t>Mgr. Ondřej Marek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C4CAB6-5FA1-AF6D-860A-D6C77A89A1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rgbClr val="E26060"/>
                </a:solidFill>
              </a:rPr>
              <a:t>www.roztoc.cz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B536F0-6E56-36F3-8160-29A8EB92E2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786" y="4256291"/>
            <a:ext cx="2752628" cy="235065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ABB819F-FD27-45B5-614D-9821BC110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387" y="1442172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A6318F0-27EC-4130-E6AD-E4C5806D2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057" y="2639230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8F1B7E1-4370-18C5-AB7A-F6EBC0A10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528" y="3733059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77ACEB6-81FF-2741-10EC-830D8EB50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6410" y="7808172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1A714ED-523E-C6E9-6625-7BDE11A73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4519" y="4377088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E30663C-AA5E-3D9D-5005-745808798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8393" y="4705845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BAA2283-8BF5-AED8-0E4C-1B8EAB25F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4711" y="5021118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4E4B6E1-53CF-E7BE-2AC0-8B15C30D3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8125" y="5257800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AD5DD0DB-B8B2-3CCC-F2E1-0BE90564E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1539" y="5479740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322375E-3A72-6BC9-8E51-E336337D9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5424" y="5257799"/>
            <a:ext cx="1153885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50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339</Words>
  <Application>Microsoft Office PowerPoint</Application>
  <PresentationFormat>Širokoúhlá obrazovka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Motiv Office</vt:lpstr>
      <vt:lpstr>Sdružení Roztoč</vt:lpstr>
      <vt:lpstr>Roztoč se s Roztočem </vt:lpstr>
      <vt:lpstr>Neformální vzdělávání  - naše základy</vt:lpstr>
      <vt:lpstr>Akce pro komunitu i veřejnost </vt:lpstr>
      <vt:lpstr>Roztocký masopust</vt:lpstr>
      <vt:lpstr>Klíčem je vzdělávání </vt:lpstr>
      <vt:lpstr>Co za tím stojí? </vt:lpstr>
      <vt:lpstr>Aby se nám dobře žilo…</vt:lpstr>
      <vt:lpstr> Děkuji za pozornost  Mgr. Ondřej Marek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3</cp:revision>
  <dcterms:created xsi:type="dcterms:W3CDTF">2025-06-11T07:08:30Z</dcterms:created>
  <dcterms:modified xsi:type="dcterms:W3CDTF">2025-06-11T09:12:05Z</dcterms:modified>
</cp:coreProperties>
</file>